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B6A742-6706-434E-A7F0-C4C29F32EA4B}" v="181" dt="2022-06-17T15:33:47.3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1" d="100"/>
          <a:sy n="71" d="100"/>
        </p:scale>
        <p:origin x="66"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72B6A742-6706-434E-A7F0-C4C29F32EA4B}"/>
    <pc:docChg chg="modSld">
      <pc:chgData name="" userId="" providerId="" clId="Web-{72B6A742-6706-434E-A7F0-C4C29F32EA4B}" dt="2022-06-17T15:27:41.670" v="9" actId="20577"/>
      <pc:docMkLst>
        <pc:docMk/>
      </pc:docMkLst>
      <pc:sldChg chg="modSp">
        <pc:chgData name="" userId="" providerId="" clId="Web-{72B6A742-6706-434E-A7F0-C4C29F32EA4B}" dt="2022-06-17T15:27:41.670" v="9" actId="20577"/>
        <pc:sldMkLst>
          <pc:docMk/>
          <pc:sldMk cId="1627197603" sldId="256"/>
        </pc:sldMkLst>
        <pc:spChg chg="mod">
          <ac:chgData name="" userId="" providerId="" clId="Web-{72B6A742-6706-434E-A7F0-C4C29F32EA4B}" dt="2022-06-17T15:27:41.670" v="9" actId="20577"/>
          <ac:spMkLst>
            <pc:docMk/>
            <pc:sldMk cId="1627197603" sldId="256"/>
            <ac:spMk id="2" creationId="{00000000-0000-0000-0000-000000000000}"/>
          </ac:spMkLst>
        </pc:spChg>
      </pc:sldChg>
    </pc:docChg>
  </pc:docChgLst>
  <pc:docChgLst>
    <pc:chgData name="juned shah" userId="f07c624b5dd8b873" providerId="Windows Live" clId="Web-{72B6A742-6706-434E-A7F0-C4C29F32EA4B}"/>
    <pc:docChg chg="addSld delSld modSld">
      <pc:chgData name="juned shah" userId="f07c624b5dd8b873" providerId="Windows Live" clId="Web-{72B6A742-6706-434E-A7F0-C4C29F32EA4B}" dt="2022-06-17T15:33:47.301" v="129"/>
      <pc:docMkLst>
        <pc:docMk/>
      </pc:docMkLst>
      <pc:sldChg chg="modSp">
        <pc:chgData name="juned shah" userId="f07c624b5dd8b873" providerId="Windows Live" clId="Web-{72B6A742-6706-434E-A7F0-C4C29F32EA4B}" dt="2022-06-17T15:27:45.623" v="5" actId="20577"/>
        <pc:sldMkLst>
          <pc:docMk/>
          <pc:sldMk cId="1627197603" sldId="256"/>
        </pc:sldMkLst>
        <pc:spChg chg="mod">
          <ac:chgData name="juned shah" userId="f07c624b5dd8b873" providerId="Windows Live" clId="Web-{72B6A742-6706-434E-A7F0-C4C29F32EA4B}" dt="2022-06-17T15:27:45.623" v="5" actId="20577"/>
          <ac:spMkLst>
            <pc:docMk/>
            <pc:sldMk cId="1627197603" sldId="256"/>
            <ac:spMk id="3" creationId="{00000000-0000-0000-0000-000000000000}"/>
          </ac:spMkLst>
        </pc:spChg>
      </pc:sldChg>
      <pc:sldChg chg="modSp new">
        <pc:chgData name="juned shah" userId="f07c624b5dd8b873" providerId="Windows Live" clId="Web-{72B6A742-6706-434E-A7F0-C4C29F32EA4B}" dt="2022-06-17T15:28:21.639" v="16" actId="20577"/>
        <pc:sldMkLst>
          <pc:docMk/>
          <pc:sldMk cId="553049043" sldId="257"/>
        </pc:sldMkLst>
        <pc:spChg chg="mod">
          <ac:chgData name="juned shah" userId="f07c624b5dd8b873" providerId="Windows Live" clId="Web-{72B6A742-6706-434E-A7F0-C4C29F32EA4B}" dt="2022-06-17T15:28:09.873" v="12" actId="20577"/>
          <ac:spMkLst>
            <pc:docMk/>
            <pc:sldMk cId="553049043" sldId="257"/>
            <ac:spMk id="2" creationId="{7E6E9F63-EAA6-572B-865D-2403B0FCA51D}"/>
          </ac:spMkLst>
        </pc:spChg>
        <pc:spChg chg="mod">
          <ac:chgData name="juned shah" userId="f07c624b5dd8b873" providerId="Windows Live" clId="Web-{72B6A742-6706-434E-A7F0-C4C29F32EA4B}" dt="2022-06-17T15:28:21.639" v="16" actId="20577"/>
          <ac:spMkLst>
            <pc:docMk/>
            <pc:sldMk cId="553049043" sldId="257"/>
            <ac:spMk id="3" creationId="{5CD5C928-45C9-2999-60B1-C96612DE1C5A}"/>
          </ac:spMkLst>
        </pc:spChg>
      </pc:sldChg>
      <pc:sldChg chg="addSp modSp new">
        <pc:chgData name="juned shah" userId="f07c624b5dd8b873" providerId="Windows Live" clId="Web-{72B6A742-6706-434E-A7F0-C4C29F32EA4B}" dt="2022-06-17T15:29:00.327" v="30" actId="20577"/>
        <pc:sldMkLst>
          <pc:docMk/>
          <pc:sldMk cId="630866765" sldId="258"/>
        </pc:sldMkLst>
        <pc:spChg chg="add mod">
          <ac:chgData name="juned shah" userId="f07c624b5dd8b873" providerId="Windows Live" clId="Web-{72B6A742-6706-434E-A7F0-C4C29F32EA4B}" dt="2022-06-17T15:29:00.327" v="30" actId="20577"/>
          <ac:spMkLst>
            <pc:docMk/>
            <pc:sldMk cId="630866765" sldId="258"/>
            <ac:spMk id="2" creationId="{BCCF244C-6B84-8BB7-DC58-DA6FB9CF85BD}"/>
          </ac:spMkLst>
        </pc:spChg>
      </pc:sldChg>
      <pc:sldChg chg="addSp modSp new">
        <pc:chgData name="juned shah" userId="f07c624b5dd8b873" providerId="Windows Live" clId="Web-{72B6A742-6706-434E-A7F0-C4C29F32EA4B}" dt="2022-06-17T15:29:29.750" v="45" actId="14100"/>
        <pc:sldMkLst>
          <pc:docMk/>
          <pc:sldMk cId="4156898869" sldId="259"/>
        </pc:sldMkLst>
        <pc:spChg chg="add mod">
          <ac:chgData name="juned shah" userId="f07c624b5dd8b873" providerId="Windows Live" clId="Web-{72B6A742-6706-434E-A7F0-C4C29F32EA4B}" dt="2022-06-17T15:29:29.750" v="45" actId="14100"/>
          <ac:spMkLst>
            <pc:docMk/>
            <pc:sldMk cId="4156898869" sldId="259"/>
            <ac:spMk id="2" creationId="{CD4447FE-6E27-8A69-77DD-58324528CFB4}"/>
          </ac:spMkLst>
        </pc:spChg>
      </pc:sldChg>
      <pc:sldChg chg="addSp modSp new">
        <pc:chgData name="juned shah" userId="f07c624b5dd8b873" providerId="Windows Live" clId="Web-{72B6A742-6706-434E-A7F0-C4C29F32EA4B}" dt="2022-06-17T15:29:57.610" v="60" actId="14100"/>
        <pc:sldMkLst>
          <pc:docMk/>
          <pc:sldMk cId="2404554432" sldId="260"/>
        </pc:sldMkLst>
        <pc:spChg chg="add mod">
          <ac:chgData name="juned shah" userId="f07c624b5dd8b873" providerId="Windows Live" clId="Web-{72B6A742-6706-434E-A7F0-C4C29F32EA4B}" dt="2022-06-17T15:29:57.610" v="60" actId="14100"/>
          <ac:spMkLst>
            <pc:docMk/>
            <pc:sldMk cId="2404554432" sldId="260"/>
            <ac:spMk id="2" creationId="{ECEF33A7-AD01-61E6-46A7-2042C41C2F41}"/>
          </ac:spMkLst>
        </pc:spChg>
      </pc:sldChg>
      <pc:sldChg chg="addSp modSp new mod setBg">
        <pc:chgData name="juned shah" userId="f07c624b5dd8b873" providerId="Windows Live" clId="Web-{72B6A742-6706-434E-A7F0-C4C29F32EA4B}" dt="2022-06-17T15:30:17.204" v="65"/>
        <pc:sldMkLst>
          <pc:docMk/>
          <pc:sldMk cId="3849515282" sldId="261"/>
        </pc:sldMkLst>
        <pc:spChg chg="add mod ord">
          <ac:chgData name="juned shah" userId="f07c624b5dd8b873" providerId="Windows Live" clId="Web-{72B6A742-6706-434E-A7F0-C4C29F32EA4B}" dt="2022-06-17T15:30:17.204" v="65"/>
          <ac:spMkLst>
            <pc:docMk/>
            <pc:sldMk cId="3849515282" sldId="261"/>
            <ac:spMk id="2" creationId="{1853FB2F-F262-553E-2B21-FB17ECF0073C}"/>
          </ac:spMkLst>
        </pc:spChg>
        <pc:spChg chg="add">
          <ac:chgData name="juned shah" userId="f07c624b5dd8b873" providerId="Windows Live" clId="Web-{72B6A742-6706-434E-A7F0-C4C29F32EA4B}" dt="2022-06-17T15:30:17.204" v="65"/>
          <ac:spMkLst>
            <pc:docMk/>
            <pc:sldMk cId="3849515282" sldId="261"/>
            <ac:spMk id="8" creationId="{9664D085-C814-4D74-BCE0-2059F0DC0434}"/>
          </ac:spMkLst>
        </pc:spChg>
        <pc:spChg chg="add">
          <ac:chgData name="juned shah" userId="f07c624b5dd8b873" providerId="Windows Live" clId="Web-{72B6A742-6706-434E-A7F0-C4C29F32EA4B}" dt="2022-06-17T15:30:17.204" v="65"/>
          <ac:spMkLst>
            <pc:docMk/>
            <pc:sldMk cId="3849515282" sldId="261"/>
            <ac:spMk id="10" creationId="{DDA5539E-D8B4-4F5A-B46F-C304F5D7A847}"/>
          </ac:spMkLst>
        </pc:spChg>
        <pc:picChg chg="add mod">
          <ac:chgData name="juned shah" userId="f07c624b5dd8b873" providerId="Windows Live" clId="Web-{72B6A742-6706-434E-A7F0-C4C29F32EA4B}" dt="2022-06-17T15:30:17.204" v="65"/>
          <ac:picMkLst>
            <pc:docMk/>
            <pc:sldMk cId="3849515282" sldId="261"/>
            <ac:picMk id="3" creationId="{7B773FA5-1DD2-26AF-147D-E0ADB22B0434}"/>
          </ac:picMkLst>
        </pc:picChg>
      </pc:sldChg>
      <pc:sldChg chg="addSp modSp new">
        <pc:chgData name="juned shah" userId="f07c624b5dd8b873" providerId="Windows Live" clId="Web-{72B6A742-6706-434E-A7F0-C4C29F32EA4B}" dt="2022-06-17T15:30:53.298" v="80" actId="20577"/>
        <pc:sldMkLst>
          <pc:docMk/>
          <pc:sldMk cId="1334519506" sldId="262"/>
        </pc:sldMkLst>
        <pc:spChg chg="add mod">
          <ac:chgData name="juned shah" userId="f07c624b5dd8b873" providerId="Windows Live" clId="Web-{72B6A742-6706-434E-A7F0-C4C29F32EA4B}" dt="2022-06-17T15:30:53.298" v="80" actId="20577"/>
          <ac:spMkLst>
            <pc:docMk/>
            <pc:sldMk cId="1334519506" sldId="262"/>
            <ac:spMk id="2" creationId="{31DA6988-BA69-621D-7331-C3F441F3FDF3}"/>
          </ac:spMkLst>
        </pc:spChg>
      </pc:sldChg>
      <pc:sldChg chg="addSp modSp new">
        <pc:chgData name="juned shah" userId="f07c624b5dd8b873" providerId="Windows Live" clId="Web-{72B6A742-6706-434E-A7F0-C4C29F32EA4B}" dt="2022-06-17T15:31:19.345" v="91" actId="14100"/>
        <pc:sldMkLst>
          <pc:docMk/>
          <pc:sldMk cId="2899043487" sldId="263"/>
        </pc:sldMkLst>
        <pc:spChg chg="add mod">
          <ac:chgData name="juned shah" userId="f07c624b5dd8b873" providerId="Windows Live" clId="Web-{72B6A742-6706-434E-A7F0-C4C29F32EA4B}" dt="2022-06-17T15:31:19.345" v="91" actId="14100"/>
          <ac:spMkLst>
            <pc:docMk/>
            <pc:sldMk cId="2899043487" sldId="263"/>
            <ac:spMk id="2" creationId="{844DD9DB-CCAB-1F47-3F76-9C9D418C451E}"/>
          </ac:spMkLst>
        </pc:spChg>
      </pc:sldChg>
      <pc:sldChg chg="addSp modSp new">
        <pc:chgData name="juned shah" userId="f07c624b5dd8b873" providerId="Windows Live" clId="Web-{72B6A742-6706-434E-A7F0-C4C29F32EA4B}" dt="2022-06-17T15:31:59.940" v="107" actId="20577"/>
        <pc:sldMkLst>
          <pc:docMk/>
          <pc:sldMk cId="3105036811" sldId="264"/>
        </pc:sldMkLst>
        <pc:spChg chg="add mod">
          <ac:chgData name="juned shah" userId="f07c624b5dd8b873" providerId="Windows Live" clId="Web-{72B6A742-6706-434E-A7F0-C4C29F32EA4B}" dt="2022-06-17T15:31:59.940" v="107" actId="20577"/>
          <ac:spMkLst>
            <pc:docMk/>
            <pc:sldMk cId="3105036811" sldId="264"/>
            <ac:spMk id="2" creationId="{F7F039A9-52DF-D027-94F3-60ED0CD885E3}"/>
          </ac:spMkLst>
        </pc:spChg>
      </pc:sldChg>
      <pc:sldChg chg="addSp modSp new">
        <pc:chgData name="juned shah" userId="f07c624b5dd8b873" providerId="Windows Live" clId="Web-{72B6A742-6706-434E-A7F0-C4C29F32EA4B}" dt="2022-06-17T15:32:40.066" v="127" actId="14100"/>
        <pc:sldMkLst>
          <pc:docMk/>
          <pc:sldMk cId="2943417248" sldId="265"/>
        </pc:sldMkLst>
        <pc:spChg chg="add mod">
          <ac:chgData name="juned shah" userId="f07c624b5dd8b873" providerId="Windows Live" clId="Web-{72B6A742-6706-434E-A7F0-C4C29F32EA4B}" dt="2022-06-17T15:32:40.066" v="127" actId="14100"/>
          <ac:spMkLst>
            <pc:docMk/>
            <pc:sldMk cId="2943417248" sldId="265"/>
            <ac:spMk id="2" creationId="{B32180E1-25BF-DDF7-9864-B396D5083B0F}"/>
          </ac:spMkLst>
        </pc:spChg>
      </pc:sldChg>
      <pc:sldChg chg="new del">
        <pc:chgData name="juned shah" userId="f07c624b5dd8b873" providerId="Windows Live" clId="Web-{72B6A742-6706-434E-A7F0-C4C29F32EA4B}" dt="2022-06-17T15:33:47.301" v="129"/>
        <pc:sldMkLst>
          <pc:docMk/>
          <pc:sldMk cId="2923170447" sldId="266"/>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6/17/2022</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6/17/2022</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6/17/2022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6/17/2022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6/17/2022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6/17/2022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6/17/2022</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6/17/2022</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6/17/2022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6/17/2022</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byjus.com/maths/probability-distribu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byjus.com/poisson-distribution-formula/"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POISSON DISTRIBUTION</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CHAPTER 5</a:t>
            </a:r>
          </a:p>
        </p:txBody>
      </p:sp>
    </p:spTree>
    <p:extLst>
      <p:ext uri="{BB962C8B-B14F-4D97-AF65-F5344CB8AC3E}">
        <p14:creationId xmlns:p14="http://schemas.microsoft.com/office/powerpoint/2010/main" val="1627197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E9F63-EAA6-572B-865D-2403B0FCA51D}"/>
              </a:ext>
            </a:extLst>
          </p:cNvPr>
          <p:cNvSpPr>
            <a:spLocks noGrp="1"/>
          </p:cNvSpPr>
          <p:nvPr>
            <p:ph type="title"/>
          </p:nvPr>
        </p:nvSpPr>
        <p:spPr/>
        <p:txBody>
          <a:bodyPr/>
          <a:lstStyle/>
          <a:p>
            <a:r>
              <a:rPr lang="en-US"/>
              <a:t>INTRODUCTION</a:t>
            </a:r>
          </a:p>
        </p:txBody>
      </p:sp>
      <p:sp>
        <p:nvSpPr>
          <p:cNvPr id="3" name="Content Placeholder 2">
            <a:extLst>
              <a:ext uri="{FF2B5EF4-FFF2-40B4-BE49-F238E27FC236}">
                <a16:creationId xmlns:a16="http://schemas.microsoft.com/office/drawing/2014/main" id="{5CD5C928-45C9-2999-60B1-C96612DE1C5A}"/>
              </a:ext>
            </a:extLst>
          </p:cNvPr>
          <p:cNvSpPr>
            <a:spLocks noGrp="1"/>
          </p:cNvSpPr>
          <p:nvPr>
            <p:ph idx="1"/>
          </p:nvPr>
        </p:nvSpPr>
        <p:spPr/>
        <p:txBody>
          <a:bodyPr vert="horz" lIns="91440" tIns="45720" rIns="91440" bIns="45720" rtlCol="0" anchor="t">
            <a:normAutofit/>
          </a:bodyPr>
          <a:lstStyle/>
          <a:p>
            <a:r>
              <a:rPr lang="en-US" sz="2800" dirty="0">
                <a:ea typeface="+mn-lt"/>
                <a:cs typeface="+mn-lt"/>
              </a:rPr>
              <a:t>In Statistics, Poisson distribution is one of the important topics. It is used for calculating the possibilities for an event with the average rate of value. Poisson distribution is a discrete </a:t>
            </a:r>
            <a:r>
              <a:rPr lang="en-US" sz="2800" dirty="0">
                <a:ea typeface="+mn-lt"/>
                <a:cs typeface="+mn-lt"/>
                <a:hlinkClick r:id="rId2"/>
              </a:rPr>
              <a:t>probability distribution</a:t>
            </a:r>
            <a:r>
              <a:rPr lang="en-US" sz="2800" dirty="0">
                <a:ea typeface="+mn-lt"/>
                <a:cs typeface="+mn-lt"/>
              </a:rPr>
              <a:t>. In this article, we are going to discuss the definition, Poisson distribution formula, table, mean and variance, and examples in detail.</a:t>
            </a:r>
            <a:endParaRPr lang="en-US" sz="2800"/>
          </a:p>
        </p:txBody>
      </p:sp>
    </p:spTree>
    <p:extLst>
      <p:ext uri="{BB962C8B-B14F-4D97-AF65-F5344CB8AC3E}">
        <p14:creationId xmlns:p14="http://schemas.microsoft.com/office/powerpoint/2010/main" val="553049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CF244C-6B84-8BB7-DC58-DA6FB9CF85BD}"/>
              </a:ext>
            </a:extLst>
          </p:cNvPr>
          <p:cNvSpPr txBox="1"/>
          <p:nvPr/>
        </p:nvSpPr>
        <p:spPr>
          <a:xfrm>
            <a:off x="813759" y="310551"/>
            <a:ext cx="11182708"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Poisson Distribution Definition</a:t>
            </a:r>
          </a:p>
          <a:p>
            <a:r>
              <a:rPr lang="en-US" sz="2400" dirty="0">
                <a:ea typeface="+mn-lt"/>
                <a:cs typeface="+mn-lt"/>
              </a:rPr>
              <a:t>The Poisson distribution is a discrete probability function that means the variable can only take specific values in a given list of numbers, probably infinite. A Poisson distribution measures how many times an event is likely to occur within “x” period of time. In other words, we can define it as the probability distribution that results from the Poisson experiment. A Poisson experiment is a statistical experiment that classifies the experiment into two categories, such as success or failure. Poisson distribution is a limiting process of the binomial distribution.</a:t>
            </a:r>
            <a:endParaRPr lang="en-US" sz="2400" dirty="0"/>
          </a:p>
          <a:p>
            <a:r>
              <a:rPr lang="en-US" sz="2400" dirty="0">
                <a:ea typeface="+mn-lt"/>
                <a:cs typeface="+mn-lt"/>
              </a:rPr>
              <a:t>A Poisson random variable “x” defines the number of successes in the experiment. This distribution occurs when there are events that do not occur as the outcomes of a definite number of outcomes. Poisson distribution is used under certain conditions. They are:</a:t>
            </a:r>
            <a:endParaRPr lang="en-US" sz="2400" dirty="0"/>
          </a:p>
          <a:p>
            <a:pPr marL="285750" indent="-285750">
              <a:buFont typeface="Arial"/>
              <a:buChar char="•"/>
            </a:pPr>
            <a:r>
              <a:rPr lang="en-US" sz="2400" dirty="0">
                <a:ea typeface="+mn-lt"/>
                <a:cs typeface="+mn-lt"/>
              </a:rPr>
              <a:t>The number of trials “n” tends to infinity</a:t>
            </a:r>
            <a:endParaRPr lang="en-US" sz="2400" dirty="0"/>
          </a:p>
          <a:p>
            <a:pPr marL="285750" indent="-285750">
              <a:buFont typeface="Arial"/>
              <a:buChar char="•"/>
            </a:pPr>
            <a:r>
              <a:rPr lang="en-US" sz="2400" dirty="0">
                <a:ea typeface="+mn-lt"/>
                <a:cs typeface="+mn-lt"/>
              </a:rPr>
              <a:t>Probability of success “p” tends to zero</a:t>
            </a:r>
            <a:endParaRPr lang="en-US" sz="2400" dirty="0"/>
          </a:p>
          <a:p>
            <a:pPr marL="285750" indent="-285750">
              <a:buFont typeface="Arial"/>
              <a:buChar char="•"/>
            </a:pPr>
            <a:r>
              <a:rPr lang="en-US" sz="2400" dirty="0">
                <a:ea typeface="+mn-lt"/>
                <a:cs typeface="+mn-lt"/>
              </a:rPr>
              <a:t>np = 1 is finite</a:t>
            </a:r>
            <a:endParaRPr lang="en-US" sz="2400" dirty="0"/>
          </a:p>
          <a:p>
            <a:pPr algn="l"/>
            <a:endParaRPr lang="en-US" sz="2400" dirty="0"/>
          </a:p>
        </p:txBody>
      </p:sp>
    </p:spTree>
    <p:extLst>
      <p:ext uri="{BB962C8B-B14F-4D97-AF65-F5344CB8AC3E}">
        <p14:creationId xmlns:p14="http://schemas.microsoft.com/office/powerpoint/2010/main" val="630866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4447FE-6E27-8A69-77DD-58324528CFB4}"/>
              </a:ext>
            </a:extLst>
          </p:cNvPr>
          <p:cNvSpPr txBox="1"/>
          <p:nvPr/>
        </p:nvSpPr>
        <p:spPr>
          <a:xfrm>
            <a:off x="641231" y="439948"/>
            <a:ext cx="10276935"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t>Poisson Distribution Formula</a:t>
            </a:r>
          </a:p>
          <a:p>
            <a:r>
              <a:rPr lang="en-US" sz="3200" dirty="0">
                <a:ea typeface="+mn-lt"/>
                <a:cs typeface="+mn-lt"/>
              </a:rPr>
              <a:t>The formula for the Poisson distribution function is given by:</a:t>
            </a:r>
            <a:endParaRPr lang="en-US" sz="3200" dirty="0"/>
          </a:p>
          <a:p>
            <a:r>
              <a:rPr lang="en-US" sz="3200" b="1" dirty="0">
                <a:ea typeface="+mn-lt"/>
                <a:cs typeface="+mn-lt"/>
              </a:rPr>
              <a:t>f(x) =(e</a:t>
            </a:r>
            <a:r>
              <a:rPr lang="en-US" sz="3200" b="1" baseline="30000" dirty="0">
                <a:ea typeface="+mn-lt"/>
                <a:cs typeface="+mn-lt"/>
              </a:rPr>
              <a:t>– λ</a:t>
            </a:r>
            <a:r>
              <a:rPr lang="en-US" sz="3200" b="1" dirty="0">
                <a:ea typeface="+mn-lt"/>
                <a:cs typeface="+mn-lt"/>
              </a:rPr>
              <a:t> </a:t>
            </a:r>
            <a:r>
              <a:rPr lang="en-US" sz="3200" b="1" err="1">
                <a:ea typeface="+mn-lt"/>
                <a:cs typeface="+mn-lt"/>
              </a:rPr>
              <a:t>λ</a:t>
            </a:r>
            <a:r>
              <a:rPr lang="en-US" sz="3200" b="1" baseline="30000" err="1">
                <a:ea typeface="+mn-lt"/>
                <a:cs typeface="+mn-lt"/>
              </a:rPr>
              <a:t>x</a:t>
            </a:r>
            <a:r>
              <a:rPr lang="en-US" sz="3200" b="1" dirty="0">
                <a:ea typeface="+mn-lt"/>
                <a:cs typeface="+mn-lt"/>
              </a:rPr>
              <a:t>)/x!</a:t>
            </a:r>
            <a:endParaRPr lang="en-US" sz="3200" dirty="0"/>
          </a:p>
          <a:p>
            <a:r>
              <a:rPr lang="en-US" sz="3200" dirty="0">
                <a:ea typeface="+mn-lt"/>
                <a:cs typeface="+mn-lt"/>
              </a:rPr>
              <a:t>Where,</a:t>
            </a:r>
            <a:endParaRPr lang="en-US" sz="3200" dirty="0"/>
          </a:p>
          <a:p>
            <a:r>
              <a:rPr lang="en-US" sz="3200" dirty="0">
                <a:ea typeface="+mn-lt"/>
                <a:cs typeface="+mn-lt"/>
              </a:rPr>
              <a:t>e is the base of the logarithm</a:t>
            </a:r>
            <a:endParaRPr lang="en-US" sz="3200" dirty="0"/>
          </a:p>
          <a:p>
            <a:r>
              <a:rPr lang="en-US" sz="3200" dirty="0">
                <a:ea typeface="+mn-lt"/>
                <a:cs typeface="+mn-lt"/>
              </a:rPr>
              <a:t>x is a Poisson random variable</a:t>
            </a:r>
            <a:endParaRPr lang="en-US" sz="3200" dirty="0"/>
          </a:p>
          <a:p>
            <a:r>
              <a:rPr lang="en-US" sz="3200" dirty="0">
                <a:ea typeface="+mn-lt"/>
                <a:cs typeface="+mn-lt"/>
              </a:rPr>
              <a:t>λ is an average rate of value</a:t>
            </a:r>
            <a:endParaRPr lang="en-US" sz="3200" dirty="0"/>
          </a:p>
          <a:p>
            <a:pPr algn="l"/>
            <a:endParaRPr lang="en-US" sz="3200" dirty="0"/>
          </a:p>
        </p:txBody>
      </p:sp>
    </p:spTree>
    <p:extLst>
      <p:ext uri="{BB962C8B-B14F-4D97-AF65-F5344CB8AC3E}">
        <p14:creationId xmlns:p14="http://schemas.microsoft.com/office/powerpoint/2010/main" val="415689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EF33A7-AD01-61E6-46A7-2042C41C2F41}"/>
              </a:ext>
            </a:extLst>
          </p:cNvPr>
          <p:cNvSpPr txBox="1"/>
          <p:nvPr/>
        </p:nvSpPr>
        <p:spPr>
          <a:xfrm>
            <a:off x="540589" y="425570"/>
            <a:ext cx="10550105"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Poisson Distribution Table</a:t>
            </a:r>
          </a:p>
          <a:p>
            <a:r>
              <a:rPr lang="en-US" sz="2800" dirty="0">
                <a:ea typeface="+mn-lt"/>
                <a:cs typeface="+mn-lt"/>
              </a:rPr>
              <a:t>As with the binomial distribution, there is a table that we can use under certain conditions that will make calculating probabilities a little easier when using the Poisson Distribution. The table is showing the values of f(x) = P(X ≥ x), where X has a Poisson distribution with parameter λ. Refer the values from the table and substitute it in the </a:t>
            </a:r>
            <a:r>
              <a:rPr lang="en-US" sz="2800" dirty="0">
                <a:ea typeface="+mn-lt"/>
                <a:cs typeface="+mn-lt"/>
                <a:hlinkClick r:id="rId2"/>
              </a:rPr>
              <a:t>Poisson distribution formula</a:t>
            </a:r>
            <a:r>
              <a:rPr lang="en-US" sz="2800" dirty="0">
                <a:ea typeface="+mn-lt"/>
                <a:cs typeface="+mn-lt"/>
              </a:rPr>
              <a:t> to get the probability value. The table displays the values of the Poisson distribution.</a:t>
            </a:r>
            <a:endParaRPr lang="en-US" sz="2800" dirty="0"/>
          </a:p>
          <a:p>
            <a:pPr algn="l"/>
            <a:endParaRPr lang="en-US" sz="2800" dirty="0"/>
          </a:p>
        </p:txBody>
      </p:sp>
    </p:spTree>
    <p:extLst>
      <p:ext uri="{BB962C8B-B14F-4D97-AF65-F5344CB8AC3E}">
        <p14:creationId xmlns:p14="http://schemas.microsoft.com/office/powerpoint/2010/main" val="2404554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64D085-C814-4D74-BCE0-2059F0DC0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DA5539E-D8B4-4F5A-B46F-C304F5D7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10;&#10;Description automatically generated">
            <a:extLst>
              <a:ext uri="{FF2B5EF4-FFF2-40B4-BE49-F238E27FC236}">
                <a16:creationId xmlns:a16="http://schemas.microsoft.com/office/drawing/2014/main" id="{7B773FA5-1DD2-26AF-147D-E0ADB22B0434}"/>
              </a:ext>
            </a:extLst>
          </p:cNvPr>
          <p:cNvPicPr>
            <a:picLocks noChangeAspect="1"/>
          </p:cNvPicPr>
          <p:nvPr/>
        </p:nvPicPr>
        <p:blipFill>
          <a:blip r:embed="rId2"/>
          <a:stretch>
            <a:fillRect/>
          </a:stretch>
        </p:blipFill>
        <p:spPr>
          <a:xfrm>
            <a:off x="1835046" y="803063"/>
            <a:ext cx="8521908" cy="5251874"/>
          </a:xfrm>
          <a:prstGeom prst="rect">
            <a:avLst/>
          </a:prstGeom>
        </p:spPr>
      </p:pic>
      <p:sp>
        <p:nvSpPr>
          <p:cNvPr id="2" name="TextBox 1">
            <a:extLst>
              <a:ext uri="{FF2B5EF4-FFF2-40B4-BE49-F238E27FC236}">
                <a16:creationId xmlns:a16="http://schemas.microsoft.com/office/drawing/2014/main" id="{1853FB2F-F262-553E-2B21-FB17ECF0073C}"/>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Tree>
    <p:extLst>
      <p:ext uri="{BB962C8B-B14F-4D97-AF65-F5344CB8AC3E}">
        <p14:creationId xmlns:p14="http://schemas.microsoft.com/office/powerpoint/2010/main" val="3849515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DA6988-BA69-621D-7331-C3F441F3FDF3}"/>
              </a:ext>
            </a:extLst>
          </p:cNvPr>
          <p:cNvSpPr txBox="1"/>
          <p:nvPr/>
        </p:nvSpPr>
        <p:spPr>
          <a:xfrm>
            <a:off x="1187570" y="641231"/>
            <a:ext cx="9917501"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Poisson Distribution Mean and Variance</a:t>
            </a:r>
          </a:p>
          <a:p>
            <a:endParaRPr lang="en-US" sz="2400" b="1" dirty="0">
              <a:ea typeface="+mn-lt"/>
              <a:cs typeface="+mn-lt"/>
            </a:endParaRPr>
          </a:p>
          <a:p>
            <a:r>
              <a:rPr lang="en-US" sz="2400" dirty="0">
                <a:ea typeface="+mn-lt"/>
                <a:cs typeface="+mn-lt"/>
              </a:rPr>
              <a:t>Assume that, we conduct a Poisson experiment, in which the average number of successes within a given range is taken as λ. In Poisson distribution, the mean of the distribution is represented by λ and e is constant, which is approximately equal to 2.71828. Then, the Poisson probability is:</a:t>
            </a:r>
            <a:endParaRPr lang="en-US" sz="2400" dirty="0"/>
          </a:p>
          <a:p>
            <a:r>
              <a:rPr lang="en-US" sz="2400" b="1" dirty="0">
                <a:ea typeface="+mn-lt"/>
                <a:cs typeface="+mn-lt"/>
              </a:rPr>
              <a:t>P(x, λ ) =(e</a:t>
            </a:r>
            <a:r>
              <a:rPr lang="en-US" sz="2400" b="1" baseline="30000" dirty="0">
                <a:ea typeface="+mn-lt"/>
                <a:cs typeface="+mn-lt"/>
              </a:rPr>
              <a:t>– λ</a:t>
            </a:r>
            <a:r>
              <a:rPr lang="en-US" sz="2400" b="1" dirty="0">
                <a:ea typeface="+mn-lt"/>
                <a:cs typeface="+mn-lt"/>
              </a:rPr>
              <a:t> </a:t>
            </a:r>
            <a:r>
              <a:rPr lang="en-US" sz="2400" b="1" dirty="0" err="1">
                <a:ea typeface="+mn-lt"/>
                <a:cs typeface="+mn-lt"/>
              </a:rPr>
              <a:t>λ</a:t>
            </a:r>
            <a:r>
              <a:rPr lang="en-US" sz="2400" b="1" baseline="30000" dirty="0" err="1">
                <a:ea typeface="+mn-lt"/>
                <a:cs typeface="+mn-lt"/>
              </a:rPr>
              <a:t>x</a:t>
            </a:r>
            <a:r>
              <a:rPr lang="en-US" sz="2400" b="1" dirty="0">
                <a:ea typeface="+mn-lt"/>
                <a:cs typeface="+mn-lt"/>
              </a:rPr>
              <a:t>)/x!</a:t>
            </a:r>
            <a:endParaRPr lang="en-US" sz="2400" dirty="0"/>
          </a:p>
          <a:p>
            <a:r>
              <a:rPr lang="en-US" sz="2400" dirty="0">
                <a:ea typeface="+mn-lt"/>
                <a:cs typeface="+mn-lt"/>
              </a:rPr>
              <a:t>In Poisson distribution, the mean is represented as </a:t>
            </a:r>
            <a:r>
              <a:rPr lang="en-US" sz="2400" b="1" dirty="0">
                <a:ea typeface="+mn-lt"/>
                <a:cs typeface="+mn-lt"/>
              </a:rPr>
              <a:t>E(X) = λ.</a:t>
            </a:r>
            <a:endParaRPr lang="en-US" sz="2400" dirty="0"/>
          </a:p>
          <a:p>
            <a:r>
              <a:rPr lang="en-US" sz="2400" dirty="0">
                <a:ea typeface="+mn-lt"/>
                <a:cs typeface="+mn-lt"/>
              </a:rPr>
              <a:t>For a Poisson Distribution, the mean and the variance are equal. It means that </a:t>
            </a:r>
            <a:r>
              <a:rPr lang="en-US" sz="2400" b="1" dirty="0">
                <a:ea typeface="+mn-lt"/>
                <a:cs typeface="+mn-lt"/>
              </a:rPr>
              <a:t>E(X) = V(X)</a:t>
            </a:r>
            <a:endParaRPr lang="en-US" sz="2400" dirty="0"/>
          </a:p>
          <a:p>
            <a:r>
              <a:rPr lang="en-US" sz="2400" dirty="0">
                <a:ea typeface="+mn-lt"/>
                <a:cs typeface="+mn-lt"/>
              </a:rPr>
              <a:t>Where,</a:t>
            </a:r>
            <a:endParaRPr lang="en-US" sz="2400" dirty="0"/>
          </a:p>
          <a:p>
            <a:r>
              <a:rPr lang="en-US" sz="2400" dirty="0">
                <a:ea typeface="+mn-lt"/>
                <a:cs typeface="+mn-lt"/>
              </a:rPr>
              <a:t>V(X) is the variance.</a:t>
            </a:r>
            <a:endParaRPr lang="en-US" sz="2400" dirty="0"/>
          </a:p>
          <a:p>
            <a:pPr algn="l"/>
            <a:endParaRPr lang="en-US" sz="2400" dirty="0"/>
          </a:p>
        </p:txBody>
      </p:sp>
    </p:spTree>
    <p:extLst>
      <p:ext uri="{BB962C8B-B14F-4D97-AF65-F5344CB8AC3E}">
        <p14:creationId xmlns:p14="http://schemas.microsoft.com/office/powerpoint/2010/main" val="1334519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4DD9DB-CCAB-1F47-3F76-9C9D418C451E}"/>
              </a:ext>
            </a:extLst>
          </p:cNvPr>
          <p:cNvSpPr txBox="1"/>
          <p:nvPr/>
        </p:nvSpPr>
        <p:spPr>
          <a:xfrm>
            <a:off x="770627" y="914400"/>
            <a:ext cx="10032520"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Poisson Distribution Expected Value</a:t>
            </a:r>
          </a:p>
          <a:p>
            <a:r>
              <a:rPr lang="en-US" sz="2400" dirty="0">
                <a:ea typeface="+mn-lt"/>
                <a:cs typeface="+mn-lt"/>
              </a:rPr>
              <a:t>A random variable is said to have a Poisson distribution with the parameter λ, where “λ” is considered as an expected value of the Poisson distribution.</a:t>
            </a:r>
            <a:endParaRPr lang="en-US" sz="2400" dirty="0"/>
          </a:p>
          <a:p>
            <a:r>
              <a:rPr lang="en-US" sz="2400" dirty="0">
                <a:ea typeface="+mn-lt"/>
                <a:cs typeface="+mn-lt"/>
              </a:rPr>
              <a:t>The expected value of the Poisson distribution is given as follows:</a:t>
            </a:r>
            <a:endParaRPr lang="en-US" sz="2400" dirty="0"/>
          </a:p>
          <a:p>
            <a:r>
              <a:rPr lang="en-US" sz="2400" dirty="0">
                <a:ea typeface="+mn-lt"/>
                <a:cs typeface="+mn-lt"/>
              </a:rPr>
              <a:t>E(x) = μ = d(</a:t>
            </a:r>
            <a:r>
              <a:rPr lang="en-US" sz="2400" dirty="0" err="1">
                <a:ea typeface="+mn-lt"/>
                <a:cs typeface="+mn-lt"/>
              </a:rPr>
              <a:t>e</a:t>
            </a:r>
            <a:r>
              <a:rPr lang="en-US" sz="2400" baseline="30000" dirty="0" err="1">
                <a:ea typeface="+mn-lt"/>
                <a:cs typeface="+mn-lt"/>
              </a:rPr>
              <a:t>λ</a:t>
            </a:r>
            <a:r>
              <a:rPr lang="en-US" sz="2400" baseline="30000" dirty="0">
                <a:ea typeface="+mn-lt"/>
                <a:cs typeface="+mn-lt"/>
              </a:rPr>
              <a:t>(t-1)</a:t>
            </a:r>
            <a:r>
              <a:rPr lang="en-US" sz="2400" dirty="0">
                <a:ea typeface="+mn-lt"/>
                <a:cs typeface="+mn-lt"/>
              </a:rPr>
              <a:t>)/dt, at t=1.</a:t>
            </a:r>
            <a:endParaRPr lang="en-US" sz="2400" dirty="0"/>
          </a:p>
          <a:p>
            <a:r>
              <a:rPr lang="en-US" sz="2400" dirty="0">
                <a:ea typeface="+mn-lt"/>
                <a:cs typeface="+mn-lt"/>
              </a:rPr>
              <a:t>E(x) = λ</a:t>
            </a:r>
            <a:endParaRPr lang="en-US" sz="2400" dirty="0"/>
          </a:p>
          <a:p>
            <a:r>
              <a:rPr lang="en-US" sz="2400" dirty="0">
                <a:ea typeface="+mn-lt"/>
                <a:cs typeface="+mn-lt"/>
              </a:rPr>
              <a:t>Therefore, the expected value (mean) and the variance of the Poisson distribution is equal to λ.</a:t>
            </a:r>
            <a:endParaRPr lang="en-US" sz="2400" dirty="0"/>
          </a:p>
          <a:p>
            <a:pPr algn="l"/>
            <a:endParaRPr lang="en-US" sz="2400" dirty="0"/>
          </a:p>
        </p:txBody>
      </p:sp>
    </p:spTree>
    <p:extLst>
      <p:ext uri="{BB962C8B-B14F-4D97-AF65-F5344CB8AC3E}">
        <p14:creationId xmlns:p14="http://schemas.microsoft.com/office/powerpoint/2010/main" val="289904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F039A9-52DF-D027-94F3-60ED0CD885E3}"/>
              </a:ext>
            </a:extLst>
          </p:cNvPr>
          <p:cNvSpPr txBox="1"/>
          <p:nvPr/>
        </p:nvSpPr>
        <p:spPr>
          <a:xfrm>
            <a:off x="353684" y="195533"/>
            <a:ext cx="11757802"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Poisson Distribution Examples</a:t>
            </a:r>
          </a:p>
          <a:p>
            <a:r>
              <a:rPr lang="en-US" sz="2400" dirty="0">
                <a:ea typeface="+mn-lt"/>
                <a:cs typeface="+mn-lt"/>
              </a:rPr>
              <a:t>An example to find the probability using the Poisson distribution is given below:</a:t>
            </a:r>
            <a:endParaRPr lang="en-US" sz="2400" dirty="0"/>
          </a:p>
          <a:p>
            <a:r>
              <a:rPr lang="en-US" sz="2400" b="1" dirty="0">
                <a:ea typeface="+mn-lt"/>
                <a:cs typeface="+mn-lt"/>
              </a:rPr>
              <a:t>Example 1:</a:t>
            </a:r>
            <a:endParaRPr lang="en-US" sz="2400" dirty="0"/>
          </a:p>
          <a:p>
            <a:r>
              <a:rPr lang="en-US" sz="2400" dirty="0">
                <a:ea typeface="+mn-lt"/>
                <a:cs typeface="+mn-lt"/>
              </a:rPr>
              <a:t>A random variable X has a Poisson distribution with parameter λ such that P (X = 1) = (0.2) P (X = 2). Find P (X = 0).</a:t>
            </a:r>
            <a:endParaRPr lang="en-US" sz="2400" dirty="0"/>
          </a:p>
          <a:p>
            <a:r>
              <a:rPr lang="en-US" sz="2400" b="1" dirty="0">
                <a:ea typeface="+mn-lt"/>
                <a:cs typeface="+mn-lt"/>
              </a:rPr>
              <a:t>Solution:</a:t>
            </a:r>
            <a:endParaRPr lang="en-US" sz="2400" dirty="0"/>
          </a:p>
          <a:p>
            <a:r>
              <a:rPr lang="en-US" sz="2400" dirty="0">
                <a:ea typeface="+mn-lt"/>
                <a:cs typeface="+mn-lt"/>
              </a:rPr>
              <a:t>For the Poisson distribution, the probability function is defined as:</a:t>
            </a:r>
            <a:endParaRPr lang="en-US" sz="2400" dirty="0"/>
          </a:p>
          <a:p>
            <a:r>
              <a:rPr lang="en-US" sz="2400" dirty="0">
                <a:ea typeface="+mn-lt"/>
                <a:cs typeface="+mn-lt"/>
              </a:rPr>
              <a:t>P (X =x) = (e</a:t>
            </a:r>
            <a:r>
              <a:rPr lang="en-US" sz="2400" baseline="30000" dirty="0">
                <a:ea typeface="+mn-lt"/>
                <a:cs typeface="+mn-lt"/>
              </a:rPr>
              <a:t>– λ</a:t>
            </a:r>
            <a:r>
              <a:rPr lang="en-US" sz="2400" dirty="0">
                <a:ea typeface="+mn-lt"/>
                <a:cs typeface="+mn-lt"/>
              </a:rPr>
              <a:t> </a:t>
            </a:r>
            <a:r>
              <a:rPr lang="en-US" sz="2400" err="1">
                <a:ea typeface="+mn-lt"/>
                <a:cs typeface="+mn-lt"/>
              </a:rPr>
              <a:t>λ</a:t>
            </a:r>
            <a:r>
              <a:rPr lang="en-US" sz="2400" baseline="30000" err="1">
                <a:ea typeface="+mn-lt"/>
                <a:cs typeface="+mn-lt"/>
              </a:rPr>
              <a:t>x</a:t>
            </a:r>
            <a:r>
              <a:rPr lang="en-US" sz="2400" dirty="0">
                <a:ea typeface="+mn-lt"/>
                <a:cs typeface="+mn-lt"/>
              </a:rPr>
              <a:t>)/x!, where λ is a parameter.</a:t>
            </a:r>
            <a:endParaRPr lang="en-US" sz="2400" dirty="0"/>
          </a:p>
          <a:p>
            <a:r>
              <a:rPr lang="en-US" sz="2400" dirty="0">
                <a:ea typeface="+mn-lt"/>
                <a:cs typeface="+mn-lt"/>
              </a:rPr>
              <a:t>Given that, P (x = 1) = (0.2) P (X = 2)</a:t>
            </a:r>
            <a:endParaRPr lang="en-US" sz="2400" dirty="0"/>
          </a:p>
          <a:p>
            <a:r>
              <a:rPr lang="en-US" sz="2400" dirty="0">
                <a:ea typeface="+mn-lt"/>
                <a:cs typeface="+mn-lt"/>
              </a:rPr>
              <a:t>(e</a:t>
            </a:r>
            <a:r>
              <a:rPr lang="en-US" sz="2400" baseline="30000" dirty="0">
                <a:ea typeface="+mn-lt"/>
                <a:cs typeface="+mn-lt"/>
              </a:rPr>
              <a:t>– λ</a:t>
            </a:r>
            <a:r>
              <a:rPr lang="en-US" sz="2400" dirty="0">
                <a:ea typeface="+mn-lt"/>
                <a:cs typeface="+mn-lt"/>
              </a:rPr>
              <a:t> λ</a:t>
            </a:r>
            <a:r>
              <a:rPr lang="en-US" sz="2400" baseline="30000" dirty="0">
                <a:ea typeface="+mn-lt"/>
                <a:cs typeface="+mn-lt"/>
              </a:rPr>
              <a:t>1</a:t>
            </a:r>
            <a:r>
              <a:rPr lang="en-US" sz="2400" dirty="0">
                <a:ea typeface="+mn-lt"/>
                <a:cs typeface="+mn-lt"/>
              </a:rPr>
              <a:t>)/1! = (0.2)(e</a:t>
            </a:r>
            <a:r>
              <a:rPr lang="en-US" sz="2400" baseline="30000" dirty="0">
                <a:ea typeface="+mn-lt"/>
                <a:cs typeface="+mn-lt"/>
              </a:rPr>
              <a:t>– λ</a:t>
            </a:r>
            <a:r>
              <a:rPr lang="en-US" sz="2400" dirty="0">
                <a:ea typeface="+mn-lt"/>
                <a:cs typeface="+mn-lt"/>
              </a:rPr>
              <a:t> λ</a:t>
            </a:r>
            <a:r>
              <a:rPr lang="en-US" sz="2400" baseline="30000" dirty="0">
                <a:ea typeface="+mn-lt"/>
                <a:cs typeface="+mn-lt"/>
              </a:rPr>
              <a:t>2</a:t>
            </a:r>
            <a:r>
              <a:rPr lang="en-US" sz="2400" dirty="0">
                <a:ea typeface="+mn-lt"/>
                <a:cs typeface="+mn-lt"/>
              </a:rPr>
              <a:t>)/2!</a:t>
            </a:r>
            <a:endParaRPr lang="en-US" sz="2400" dirty="0"/>
          </a:p>
          <a:p>
            <a:r>
              <a:rPr lang="en-US" sz="2400" dirty="0">
                <a:ea typeface="+mn-lt"/>
                <a:cs typeface="+mn-lt"/>
              </a:rPr>
              <a:t>⇒λ = λ</a:t>
            </a:r>
            <a:r>
              <a:rPr lang="en-US" sz="2400" baseline="30000" dirty="0">
                <a:ea typeface="+mn-lt"/>
                <a:cs typeface="+mn-lt"/>
              </a:rPr>
              <a:t>2</a:t>
            </a:r>
            <a:r>
              <a:rPr lang="en-US" sz="2400" dirty="0">
                <a:ea typeface="+mn-lt"/>
                <a:cs typeface="+mn-lt"/>
              </a:rPr>
              <a:t>/ 10</a:t>
            </a:r>
            <a:endParaRPr lang="en-US" sz="2400" dirty="0"/>
          </a:p>
          <a:p>
            <a:r>
              <a:rPr lang="en-US" sz="2400" dirty="0">
                <a:ea typeface="+mn-lt"/>
                <a:cs typeface="+mn-lt"/>
              </a:rPr>
              <a:t>⇒λ = 10</a:t>
            </a:r>
            <a:endParaRPr lang="en-US" sz="2400" dirty="0"/>
          </a:p>
          <a:p>
            <a:r>
              <a:rPr lang="en-US" sz="2400" dirty="0">
                <a:ea typeface="+mn-lt"/>
                <a:cs typeface="+mn-lt"/>
              </a:rPr>
              <a:t>Now, substitute λ = 10, in the formula, we get:</a:t>
            </a:r>
            <a:endParaRPr lang="en-US" sz="2400" dirty="0"/>
          </a:p>
          <a:p>
            <a:r>
              <a:rPr lang="en-US" sz="2400" dirty="0">
                <a:ea typeface="+mn-lt"/>
                <a:cs typeface="+mn-lt"/>
              </a:rPr>
              <a:t>P (X =0 ) = (e</a:t>
            </a:r>
            <a:r>
              <a:rPr lang="en-US" sz="2400" baseline="30000" dirty="0">
                <a:ea typeface="+mn-lt"/>
                <a:cs typeface="+mn-lt"/>
              </a:rPr>
              <a:t>– λ</a:t>
            </a:r>
            <a:r>
              <a:rPr lang="en-US" sz="2400" dirty="0">
                <a:ea typeface="+mn-lt"/>
                <a:cs typeface="+mn-lt"/>
              </a:rPr>
              <a:t> λ</a:t>
            </a:r>
            <a:r>
              <a:rPr lang="en-US" sz="2400" baseline="30000" dirty="0">
                <a:ea typeface="+mn-lt"/>
                <a:cs typeface="+mn-lt"/>
              </a:rPr>
              <a:t>0</a:t>
            </a:r>
            <a:r>
              <a:rPr lang="en-US" sz="2400" dirty="0">
                <a:ea typeface="+mn-lt"/>
                <a:cs typeface="+mn-lt"/>
              </a:rPr>
              <a:t>)/0!</a:t>
            </a:r>
            <a:endParaRPr lang="en-US" sz="2400" dirty="0"/>
          </a:p>
          <a:p>
            <a:r>
              <a:rPr lang="en-US" sz="2400" dirty="0">
                <a:ea typeface="+mn-lt"/>
                <a:cs typeface="+mn-lt"/>
              </a:rPr>
              <a:t>P (X =0) = e</a:t>
            </a:r>
            <a:r>
              <a:rPr lang="en-US" sz="2400" baseline="30000" dirty="0">
                <a:ea typeface="+mn-lt"/>
                <a:cs typeface="+mn-lt"/>
              </a:rPr>
              <a:t>-10 </a:t>
            </a:r>
            <a:r>
              <a:rPr lang="en-US" sz="2400" dirty="0">
                <a:ea typeface="+mn-lt"/>
                <a:cs typeface="+mn-lt"/>
              </a:rPr>
              <a:t>= 0.0000454</a:t>
            </a:r>
            <a:endParaRPr lang="en-US" sz="2400" dirty="0"/>
          </a:p>
          <a:p>
            <a:r>
              <a:rPr lang="en-US" sz="2400" dirty="0">
                <a:ea typeface="+mn-lt"/>
                <a:cs typeface="+mn-lt"/>
              </a:rPr>
              <a:t>Thus, P (X= 0) = 0.0000454</a:t>
            </a:r>
            <a:endParaRPr lang="en-US" sz="2400" dirty="0"/>
          </a:p>
          <a:p>
            <a:pPr algn="l"/>
            <a:endParaRPr lang="en-US" sz="2400" dirty="0"/>
          </a:p>
        </p:txBody>
      </p:sp>
    </p:spTree>
    <p:extLst>
      <p:ext uri="{BB962C8B-B14F-4D97-AF65-F5344CB8AC3E}">
        <p14:creationId xmlns:p14="http://schemas.microsoft.com/office/powerpoint/2010/main" val="3105036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2180E1-25BF-DDF7-9864-B396D5083B0F}"/>
              </a:ext>
            </a:extLst>
          </p:cNvPr>
          <p:cNvSpPr txBox="1"/>
          <p:nvPr/>
        </p:nvSpPr>
        <p:spPr>
          <a:xfrm>
            <a:off x="454325" y="8627"/>
            <a:ext cx="11542142"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dirty="0"/>
          </a:p>
          <a:p>
            <a:r>
              <a:rPr lang="en-US" sz="2400" b="1" dirty="0">
                <a:ea typeface="+mn-lt"/>
                <a:cs typeface="+mn-lt"/>
              </a:rPr>
              <a:t>Example 2</a:t>
            </a:r>
            <a:r>
              <a:rPr lang="en-US" sz="2400" dirty="0">
                <a:ea typeface="+mn-lt"/>
                <a:cs typeface="+mn-lt"/>
              </a:rPr>
              <a:t>:</a:t>
            </a:r>
          </a:p>
          <a:p>
            <a:r>
              <a:rPr lang="en-US" sz="2400" dirty="0">
                <a:ea typeface="+mn-lt"/>
                <a:cs typeface="+mn-lt"/>
              </a:rPr>
              <a:t>Telephone calls arrive at an exchange according to the Poisson process at a rate λ= 2/min. Calculate the probability that exactly two calls will be received during each of the first 5 minutes of the hour.</a:t>
            </a:r>
          </a:p>
          <a:p>
            <a:r>
              <a:rPr lang="en-US" sz="2400" b="1" dirty="0">
                <a:ea typeface="+mn-lt"/>
                <a:cs typeface="+mn-lt"/>
              </a:rPr>
              <a:t>Solution:</a:t>
            </a:r>
            <a:endParaRPr lang="en-US" sz="2400" dirty="0">
              <a:ea typeface="+mn-lt"/>
              <a:cs typeface="+mn-lt"/>
            </a:endParaRPr>
          </a:p>
          <a:p>
            <a:r>
              <a:rPr lang="en-US" sz="2400" dirty="0">
                <a:ea typeface="+mn-lt"/>
                <a:cs typeface="+mn-lt"/>
              </a:rPr>
              <a:t>Assume that “N” be the number of calls received during a 1 minute period.</a:t>
            </a:r>
          </a:p>
          <a:p>
            <a:r>
              <a:rPr lang="en-US" sz="2400" dirty="0">
                <a:ea typeface="+mn-lt"/>
                <a:cs typeface="+mn-lt"/>
              </a:rPr>
              <a:t>Therefore,</a:t>
            </a:r>
          </a:p>
          <a:p>
            <a:r>
              <a:rPr lang="en-US" sz="2400" dirty="0">
                <a:ea typeface="+mn-lt"/>
                <a:cs typeface="+mn-lt"/>
              </a:rPr>
              <a:t>P(N= 2) = (e</a:t>
            </a:r>
            <a:r>
              <a:rPr lang="en-US" sz="2400" baseline="30000" dirty="0">
                <a:ea typeface="+mn-lt"/>
                <a:cs typeface="+mn-lt"/>
              </a:rPr>
              <a:t>-2</a:t>
            </a:r>
            <a:r>
              <a:rPr lang="en-US" sz="2400" dirty="0">
                <a:ea typeface="+mn-lt"/>
                <a:cs typeface="+mn-lt"/>
              </a:rPr>
              <a:t>. 2</a:t>
            </a:r>
            <a:r>
              <a:rPr lang="en-US" sz="2400" baseline="30000" dirty="0">
                <a:ea typeface="+mn-lt"/>
                <a:cs typeface="+mn-lt"/>
              </a:rPr>
              <a:t>2</a:t>
            </a:r>
            <a:r>
              <a:rPr lang="en-US" sz="2400" dirty="0">
                <a:ea typeface="+mn-lt"/>
                <a:cs typeface="+mn-lt"/>
              </a:rPr>
              <a:t>)/2!</a:t>
            </a:r>
            <a:endParaRPr lang="en-US" sz="2400" dirty="0"/>
          </a:p>
          <a:p>
            <a:r>
              <a:rPr lang="en-US" sz="2400" dirty="0">
                <a:ea typeface="+mn-lt"/>
                <a:cs typeface="+mn-lt"/>
              </a:rPr>
              <a:t>P(N=2) = 2e</a:t>
            </a:r>
            <a:r>
              <a:rPr lang="en-US" sz="2400" baseline="30000" dirty="0">
                <a:ea typeface="+mn-lt"/>
                <a:cs typeface="+mn-lt"/>
              </a:rPr>
              <a:t>-2</a:t>
            </a:r>
            <a:r>
              <a:rPr lang="en-US" sz="2400" dirty="0">
                <a:ea typeface="+mn-lt"/>
                <a:cs typeface="+mn-lt"/>
              </a:rPr>
              <a:t>.</a:t>
            </a:r>
            <a:endParaRPr lang="en-US" sz="2400" dirty="0"/>
          </a:p>
          <a:p>
            <a:r>
              <a:rPr lang="en-US" sz="2400" dirty="0">
                <a:ea typeface="+mn-lt"/>
                <a:cs typeface="+mn-lt"/>
              </a:rPr>
              <a:t>Now, “M” be the number of minutes among 5 minutes considered, during which exactly 2 calls will be received. Thus “M” follows a binomial distribution with parameters n=5 and p= 2e</a:t>
            </a:r>
            <a:r>
              <a:rPr lang="en-US" sz="2400" baseline="30000" dirty="0">
                <a:ea typeface="+mn-lt"/>
                <a:cs typeface="+mn-lt"/>
              </a:rPr>
              <a:t>-2</a:t>
            </a:r>
            <a:r>
              <a:rPr lang="en-US" sz="2400" dirty="0">
                <a:ea typeface="+mn-lt"/>
                <a:cs typeface="+mn-lt"/>
              </a:rPr>
              <a:t>.</a:t>
            </a:r>
            <a:endParaRPr lang="en-US" sz="2400" dirty="0"/>
          </a:p>
          <a:p>
            <a:r>
              <a:rPr lang="en-US" sz="2400" dirty="0">
                <a:ea typeface="+mn-lt"/>
                <a:cs typeface="+mn-lt"/>
              </a:rPr>
              <a:t>P(M=5) = 32 x e</a:t>
            </a:r>
            <a:r>
              <a:rPr lang="en-US" sz="2400" baseline="30000" dirty="0">
                <a:ea typeface="+mn-lt"/>
                <a:cs typeface="+mn-lt"/>
              </a:rPr>
              <a:t>-10</a:t>
            </a:r>
            <a:endParaRPr lang="en-US" sz="2400" dirty="0"/>
          </a:p>
          <a:p>
            <a:r>
              <a:rPr lang="en-US" sz="2400" dirty="0">
                <a:ea typeface="+mn-lt"/>
                <a:cs typeface="+mn-lt"/>
              </a:rPr>
              <a:t>P(M =5) = 0.00145, where “e” is a constant, which is approximately equal to 2.718. </a:t>
            </a:r>
            <a:endParaRPr lang="en-US" sz="2400" dirty="0"/>
          </a:p>
          <a:p>
            <a:endParaRPr lang="en-US" sz="2400" dirty="0"/>
          </a:p>
        </p:txBody>
      </p:sp>
    </p:spTree>
    <p:extLst>
      <p:ext uri="{BB962C8B-B14F-4D97-AF65-F5344CB8AC3E}">
        <p14:creationId xmlns:p14="http://schemas.microsoft.com/office/powerpoint/2010/main" val="29434172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0</TotalTime>
  <Words>0</Words>
  <Application>Microsoft Office PowerPoint</Application>
  <PresentationFormat>Widescreen</PresentationFormat>
  <Paragraphs>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Savon</vt:lpstr>
      <vt:lpstr>POISSON DISTRIBUTION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 </cp:lastModifiedBy>
  <cp:revision>41</cp:revision>
  <dcterms:created xsi:type="dcterms:W3CDTF">2014-09-12T02:12:20Z</dcterms:created>
  <dcterms:modified xsi:type="dcterms:W3CDTF">2022-06-17T15:33:47Z</dcterms:modified>
</cp:coreProperties>
</file>